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Toplotni bilans zavarivačkog luka: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135500" y="1295465"/>
            <a:ext cx="6172200" cy="44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5791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Ručno – elektrolučno zavarivanje 	</a:t>
            </a:r>
            <a:r>
              <a:rPr lang="en-US" sz="2000" b="1" dirty="0" smtClean="0"/>
              <a:t>         </a:t>
            </a:r>
            <a:r>
              <a:rPr lang="sr-Latn-CS" sz="2000" b="1" dirty="0" smtClean="0"/>
              <a:t>Zavarivanje pod praškom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Čelici za zavarene konstrukcije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Zavarljivost je osobina materijala da se </a:t>
            </a:r>
            <a:r>
              <a:rPr lang="en-US" dirty="0" err="1" smtClean="0"/>
              <a:t>postiže</a:t>
            </a:r>
            <a:r>
              <a:rPr lang="sr-Latn-CS" dirty="0" smtClean="0"/>
              <a:t> </a:t>
            </a:r>
            <a:r>
              <a:rPr lang="en-US" dirty="0" err="1" smtClean="0"/>
              <a:t>zavareni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postavljenim</a:t>
            </a:r>
            <a:r>
              <a:rPr lang="en-US" dirty="0" smtClean="0"/>
              <a:t> </a:t>
            </a:r>
            <a:r>
              <a:rPr lang="en-US" dirty="0" err="1" smtClean="0"/>
              <a:t>zahtevima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 smtClean="0"/>
              <a:t>Zavarljivost čelika se određuje prema ekvivalentnom sadržaju ugljenika (C</a:t>
            </a:r>
            <a:r>
              <a:rPr lang="sr-Latn-CS" baseline="-25000" dirty="0" smtClean="0"/>
              <a:t>EKV</a:t>
            </a:r>
            <a:r>
              <a:rPr lang="sr-Latn-CS" dirty="0" smtClean="0"/>
              <a:t>).</a:t>
            </a:r>
          </a:p>
          <a:p>
            <a:r>
              <a:rPr lang="sr-Latn-CS" dirty="0" smtClean="0"/>
              <a:t>Što 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veći, zavarljivost je lošija i obrnuto.</a:t>
            </a:r>
          </a:p>
          <a:p>
            <a:r>
              <a:rPr lang="sr-Latn-CS" dirty="0" smtClean="0"/>
              <a:t>C</a:t>
            </a:r>
            <a:r>
              <a:rPr lang="sr-Latn-CS" baseline="-25000" dirty="0" smtClean="0"/>
              <a:t>EKV</a:t>
            </a:r>
            <a:r>
              <a:rPr lang="sr-Latn-CS" dirty="0" smtClean="0"/>
              <a:t> se određuje prema sledećem izrazu: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   	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C+Mn/6+(Cr+Mo+V)/5+(Ni+Cu)/15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 smtClean="0"/>
              <a:t>Za smanjenje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važno je koristiti čelike sa što manjim sadržajem C i legirajućih elemenata.</a:t>
            </a:r>
          </a:p>
          <a:p>
            <a:r>
              <a:rPr lang="sr-Latn-CS" dirty="0" smtClean="0"/>
              <a:t>Čelici za zavarene konstrukcije su: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niskougljenični (0,1-0,25%C),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niskolegirani (sadržaj leg.elem.do 5 %), sa niskim sadržajem C</a:t>
            </a:r>
            <a:r>
              <a:rPr lang="en-US" dirty="0" smtClean="0"/>
              <a:t> (&lt;</a:t>
            </a:r>
            <a:r>
              <a:rPr lang="sr-Latn-CS" dirty="0" smtClean="0"/>
              <a:t>0,</a:t>
            </a:r>
            <a:r>
              <a:rPr lang="en-US" dirty="0" smtClean="0"/>
              <a:t>25</a:t>
            </a:r>
            <a:r>
              <a:rPr lang="sr-Latn-CS" dirty="0" smtClean="0"/>
              <a:t>%),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mikrolegirani čelici (do 0,25% uku</a:t>
            </a:r>
            <a:r>
              <a:rPr lang="en-US" dirty="0" smtClean="0"/>
              <a:t>p</a:t>
            </a:r>
            <a:r>
              <a:rPr lang="sr-Latn-CS" dirty="0" smtClean="0"/>
              <a:t>nog sadržaja mikrolegiranih elemenata: Nb, Ti, V,...)*</a:t>
            </a:r>
          </a:p>
          <a:p>
            <a:pPr marL="514350" indent="-514350"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	smanjenjem sadržaja C se smanjuje čvrstoća</a:t>
            </a:r>
            <a:r>
              <a:rPr lang="en-US" dirty="0" smtClean="0"/>
              <a:t> (&lt;</a:t>
            </a:r>
            <a:r>
              <a:rPr lang="sr-Latn-CS" dirty="0" smtClean="0"/>
              <a:t>0,</a:t>
            </a:r>
            <a:r>
              <a:rPr lang="en-US" dirty="0" smtClean="0"/>
              <a:t>25</a:t>
            </a:r>
            <a:r>
              <a:rPr lang="sr-Latn-CS" dirty="0" smtClean="0"/>
              <a:t>%) koja se nadomeštava taložnim ojačavanjem ili usitnjavanjem strukture pod uticajem malih količina mikrolegiranih elemenata.</a:t>
            </a:r>
            <a:endParaRPr lang="sr-Latn-C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Fizički osnovi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Zavarivanje je postupak ostvarivanja nerazdvojivih spojeva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09447" y="2813255"/>
            <a:ext cx="4740031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590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F</a:t>
            </a:r>
            <a:r>
              <a:rPr lang="sr-Latn-CS" sz="2000" baseline="-25000" dirty="0" smtClean="0"/>
              <a:t>pr</a:t>
            </a:r>
            <a:r>
              <a:rPr lang="sr-Latn-CS" sz="2000" dirty="0" smtClean="0"/>
              <a:t>-privlacna sila</a:t>
            </a:r>
          </a:p>
          <a:p>
            <a:r>
              <a:rPr lang="sr-Latn-CS" sz="2000" dirty="0" smtClean="0"/>
              <a:t>F</a:t>
            </a:r>
            <a:r>
              <a:rPr lang="sr-Latn-CS" sz="2000" baseline="-25000" dirty="0" smtClean="0"/>
              <a:t>od</a:t>
            </a:r>
            <a:r>
              <a:rPr lang="sr-Latn-CS" sz="2000" dirty="0" smtClean="0"/>
              <a:t>-odbojna sila</a:t>
            </a:r>
          </a:p>
          <a:p>
            <a:r>
              <a:rPr lang="sr-Latn-CS" sz="2000" dirty="0" smtClean="0"/>
              <a:t>Puna linija je rezultantna sila </a:t>
            </a:r>
          </a:p>
          <a:p>
            <a:r>
              <a:rPr lang="en-US" sz="2000" dirty="0" smtClean="0"/>
              <a:t>	</a:t>
            </a:r>
            <a:r>
              <a:rPr lang="sr-Latn-CS" sz="2000" dirty="0" smtClean="0"/>
              <a:t>F</a:t>
            </a:r>
            <a:r>
              <a:rPr lang="sr-Latn-CS" sz="2000" baseline="-25000" dirty="0" smtClean="0"/>
              <a:t>r</a:t>
            </a:r>
            <a:r>
              <a:rPr lang="sr-Latn-CS" sz="2000" dirty="0" smtClean="0"/>
              <a:t>=F</a:t>
            </a:r>
            <a:r>
              <a:rPr lang="sr-Latn-CS" sz="2000" baseline="-25000" dirty="0" smtClean="0"/>
              <a:t>pr</a:t>
            </a:r>
            <a:r>
              <a:rPr lang="sr-Latn-CS" sz="2000" dirty="0" smtClean="0"/>
              <a:t>+F</a:t>
            </a:r>
            <a:r>
              <a:rPr lang="sr-Latn-CS" sz="2000" baseline="-25000" dirty="0" smtClean="0"/>
              <a:t>od</a:t>
            </a:r>
          </a:p>
          <a:p>
            <a:r>
              <a:rPr lang="sr-Latn-CS" sz="2000" dirty="0" smtClean="0"/>
              <a:t>a</a:t>
            </a:r>
            <a:r>
              <a:rPr lang="sr-Latn-CS" sz="2000" baseline="-25000" dirty="0" smtClean="0"/>
              <a:t>0</a:t>
            </a:r>
            <a:r>
              <a:rPr lang="sr-Latn-CS" sz="2000" dirty="0" smtClean="0"/>
              <a:t> – međuatomno rastojanje, 	gde je F</a:t>
            </a:r>
            <a:r>
              <a:rPr lang="sr-Latn-CS" sz="2000" baseline="-25000" dirty="0" smtClean="0"/>
              <a:t>r</a:t>
            </a:r>
            <a:r>
              <a:rPr lang="sr-Latn-CS" sz="2000" dirty="0" smtClean="0"/>
              <a:t>=0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*Atome je potrebno dovesti na rastojanje a</a:t>
            </a:r>
            <a:r>
              <a:rPr lang="sr-Latn-CS" sz="2000" baseline="-25000" dirty="0" smtClean="0"/>
              <a:t>0</a:t>
            </a:r>
            <a:r>
              <a:rPr lang="sr-Latn-CS" sz="2000" dirty="0" smtClean="0"/>
              <a:t> da bi došlo do spajanja!!!</a:t>
            </a:r>
          </a:p>
          <a:p>
            <a:r>
              <a:rPr lang="sr-Latn-CS" sz="2000" dirty="0" smtClean="0"/>
              <a:t>**To može da se izvede topljenjem i pritiskom</a:t>
            </a:r>
            <a:endParaRPr lang="sr-Latn-C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Uticaj temperature i pritiska na mogućnost zavarivanja (primer za čisto železo):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1 – oblast u kojoj nije moguće 	zavarivanje</a:t>
            </a:r>
          </a:p>
          <a:p>
            <a:r>
              <a:rPr lang="sr-Latn-CS" sz="2000" dirty="0" smtClean="0"/>
              <a:t>2 – oblast delimično mogućeg 	zavarivanja</a:t>
            </a:r>
          </a:p>
          <a:p>
            <a:r>
              <a:rPr lang="sr-Latn-CS" sz="2000" dirty="0" smtClean="0"/>
              <a:t>3 – </a:t>
            </a:r>
            <a:r>
              <a:rPr lang="sr-Latn-CS" sz="2000" u="sng" dirty="0" smtClean="0"/>
              <a:t>oblast zavarivanja </a:t>
            </a:r>
            <a:r>
              <a:rPr lang="en-US" sz="2000" u="sng" dirty="0" err="1" smtClean="0"/>
              <a:t>pritiskom</a:t>
            </a:r>
            <a:endParaRPr lang="sr-Latn-CS" sz="2000" u="sng" dirty="0" smtClean="0"/>
          </a:p>
          <a:p>
            <a:r>
              <a:rPr lang="sr-Latn-CS" sz="2000" dirty="0" smtClean="0"/>
              <a:t>4 – </a:t>
            </a:r>
            <a:r>
              <a:rPr lang="sr-Latn-CS" sz="2000" u="sng" dirty="0" smtClean="0"/>
              <a:t>oblast zavarivanja topljenjem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*Oblasti u kojoj se vrši zavarivanje su 3 i 4!!!</a:t>
            </a:r>
            <a:endParaRPr lang="sr-Latn-CS" sz="2000" dirty="0"/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365631" cy="37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 smtClean="0"/>
              <a:t>Deformisana i rekristalizovana struktura</a:t>
            </a:r>
          </a:p>
          <a:p>
            <a:pPr algn="r"/>
            <a:r>
              <a:rPr lang="sr-Latn-CS" sz="2400" b="1" dirty="0" smtClean="0"/>
              <a:t>(Postupci zavarivanja pritiskom)</a:t>
            </a:r>
            <a:endParaRPr lang="sr-Latn-C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2400" b="1" dirty="0" smtClean="0"/>
              <a:t>Livena struktura</a:t>
            </a:r>
          </a:p>
          <a:p>
            <a:pPr algn="r"/>
            <a:r>
              <a:rPr lang="sr-Latn-CS" sz="2400" b="1" dirty="0" smtClean="0"/>
              <a:t>(Postupci zavarivanja topljenjem)</a:t>
            </a:r>
            <a:endParaRPr lang="sr-Latn-CS" sz="2400" b="1" dirty="0"/>
          </a:p>
        </p:txBody>
      </p:sp>
      <p:sp>
        <p:nvSpPr>
          <p:cNvPr id="9" name="Left Arrow 8"/>
          <p:cNvSpPr/>
          <p:nvPr/>
        </p:nvSpPr>
        <p:spPr>
          <a:xfrm rot="19035636">
            <a:off x="5521259" y="663431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0000">
            <a:off x="4067654" y="3135487"/>
            <a:ext cx="5076991" cy="3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 Arrow 9"/>
          <p:cNvSpPr/>
          <p:nvPr/>
        </p:nvSpPr>
        <p:spPr>
          <a:xfrm rot="9468905">
            <a:off x="3133257" y="5556006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77500" lnSpcReduction="20000"/>
          </a:bodyPr>
          <a:lstStyle/>
          <a:p>
            <a:r>
              <a:rPr lang="sr-Latn-CS" b="1" u="sng" dirty="0" smtClean="0"/>
              <a:t>Podela postupaka zavarivanja:</a:t>
            </a:r>
          </a:p>
          <a:p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u="sng" dirty="0" smtClean="0"/>
              <a:t>Zavarivanje pritiskom</a:t>
            </a:r>
            <a:r>
              <a:rPr lang="sr-Latn-CS" dirty="0" smtClean="0"/>
              <a:t>: kovačko zavarivanje, zavarivanje trenjem (rotaciono i sa mešanjem), elektrootporno zavarivanje, zavar</a:t>
            </a:r>
            <a:r>
              <a:rPr lang="en-US" dirty="0" err="1" smtClean="0"/>
              <a:t>ivanje</a:t>
            </a:r>
            <a:r>
              <a:rPr lang="en-US" dirty="0" smtClean="0"/>
              <a:t> u</a:t>
            </a:r>
            <a:r>
              <a:rPr lang="sr-Latn-CS" dirty="0" smtClean="0"/>
              <a:t>ltrazvukom,...</a:t>
            </a:r>
          </a:p>
          <a:p>
            <a:pPr marL="514350" indent="-514350">
              <a:buNone/>
            </a:pPr>
            <a:r>
              <a:rPr lang="sr-Latn-CS" b="1" dirty="0" smtClean="0"/>
              <a:t>Načelno: složenije izvođenje, za delove manjih dimenzija, kod nekih postupaka izvanredan kvalitet zav.spoja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b)    </a:t>
            </a:r>
            <a:r>
              <a:rPr lang="sr-Latn-CS" u="sng" dirty="0" smtClean="0"/>
              <a:t>Zavarivanje topljenjem</a:t>
            </a:r>
            <a:r>
              <a:rPr lang="sr-Latn-CS" dirty="0" smtClean="0"/>
              <a:t>: gasno, ručno-elektrolučno, zavar. pod praškom, zavar. </a:t>
            </a:r>
            <a:r>
              <a:rPr lang="en-US" dirty="0" smtClean="0"/>
              <a:t>u</a:t>
            </a:r>
            <a:r>
              <a:rPr lang="sr-Latn-CS" dirty="0" smtClean="0"/>
              <a:t> zaštitnom gasu (sa topljivom i netopljivom elektrodom), zavar. elektronskim snopom, lasersko zavarivanje,...</a:t>
            </a:r>
          </a:p>
          <a:p>
            <a:pPr marL="514350" indent="-514350">
              <a:buNone/>
            </a:pPr>
            <a:r>
              <a:rPr lang="sr-Latn-CS" b="1" dirty="0" smtClean="0"/>
              <a:t>Načelno: jednostavnije za izvođenje, neograničena veličina dimenzija radnog predmeta-češće se primenjuje, livena struktura šava nije optimalna za teško zavarljive materijale i raznorodne materijale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CS" dirty="0" smtClean="0"/>
              <a:t>avarivačk</a:t>
            </a:r>
            <a:r>
              <a:rPr lang="en-US" dirty="0" err="1" smtClean="0"/>
              <a:t>i</a:t>
            </a:r>
            <a:r>
              <a:rPr lang="sr-Latn-CS" dirty="0" smtClean="0"/>
              <a:t> luk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Zavarivački luk je stabilno električno pražnjenje između elektroda.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6400800" cy="40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sr-Latn-CS" dirty="0" smtClean="0"/>
              <a:t>Zavarivački (električni) luk je osnovni izvor toplote kod zavarivanja topljenjem.</a:t>
            </a:r>
          </a:p>
          <a:p>
            <a:endParaRPr lang="sr-Latn-CS" dirty="0" smtClean="0"/>
          </a:p>
          <a:p>
            <a:r>
              <a:rPr lang="sr-Latn-CS" dirty="0" smtClean="0"/>
              <a:t>Uspostavlja se najčešće između elektrode i osnovnog materijala, a može biti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sr-Latn-CS" dirty="0" smtClean="0"/>
              <a:t>jednosmernom ili naizmeničnom strujom,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pravom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obrnutom</a:t>
            </a:r>
            <a:r>
              <a:rPr lang="en-US" dirty="0" smtClean="0"/>
              <a:t> </a:t>
            </a:r>
            <a:r>
              <a:rPr lang="en-US" dirty="0" err="1" smtClean="0"/>
              <a:t>polarnošću</a:t>
            </a:r>
            <a:r>
              <a:rPr lang="sr-Latn-CS" dirty="0" smtClean="0"/>
              <a:t>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/>
          </a:bodyPr>
          <a:lstStyle/>
          <a:p>
            <a:r>
              <a:rPr lang="en-US" sz="2400" u="sng" dirty="0" err="1" smtClean="0"/>
              <a:t>prava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polarnost</a:t>
            </a:r>
            <a:r>
              <a:rPr lang="en-US" sz="2400" u="sng" dirty="0" smtClean="0"/>
              <a:t> </a:t>
            </a:r>
            <a:r>
              <a:rPr lang="en-US" sz="2400" dirty="0" smtClean="0"/>
              <a:t>(K-A)-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 je </a:t>
            </a:r>
            <a:r>
              <a:rPr lang="en-US" sz="2400" dirty="0" err="1" smtClean="0"/>
              <a:t>katoda</a:t>
            </a:r>
            <a:r>
              <a:rPr lang="en-US" sz="2400" dirty="0" smtClean="0"/>
              <a:t> (</a:t>
            </a:r>
            <a:r>
              <a:rPr lang="en-US" sz="2400" dirty="0" err="1" smtClean="0"/>
              <a:t>smer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elektrona</a:t>
            </a:r>
            <a:r>
              <a:rPr lang="en-US" sz="2400" dirty="0" smtClean="0"/>
              <a:t> je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elektrode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osnovnom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materijalu-anoda</a:t>
            </a:r>
            <a:r>
              <a:rPr lang="en-US" sz="2400" dirty="0" smtClean="0"/>
              <a:t> se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</a:t>
            </a:r>
            <a:r>
              <a:rPr lang="en-US" sz="2400" dirty="0" smtClean="0"/>
              <a:t>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u="sng" dirty="0" err="1" smtClean="0"/>
              <a:t>obrnuta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polarnost</a:t>
            </a:r>
            <a:r>
              <a:rPr lang="en-US" sz="2400" u="sng" dirty="0" smtClean="0"/>
              <a:t> </a:t>
            </a:r>
            <a:r>
              <a:rPr lang="en-US" sz="2400" dirty="0" smtClean="0"/>
              <a:t>(A-K)-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 je </a:t>
            </a:r>
            <a:r>
              <a:rPr lang="en-US" sz="2400" dirty="0" err="1" smtClean="0"/>
              <a:t>anoda</a:t>
            </a:r>
            <a:r>
              <a:rPr lang="en-US" sz="2400" dirty="0" smtClean="0"/>
              <a:t> (</a:t>
            </a:r>
            <a:r>
              <a:rPr lang="en-US" sz="2400" dirty="0" err="1" smtClean="0"/>
              <a:t>smer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elektrona</a:t>
            </a:r>
            <a:r>
              <a:rPr lang="en-US" sz="2400" dirty="0" smtClean="0"/>
              <a:t> je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osn.materijala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), </a:t>
            </a:r>
            <a:r>
              <a:rPr lang="sr-Latn-CS" sz="2400" dirty="0" smtClean="0"/>
              <a:t>npr. zavarivanje </a:t>
            </a:r>
            <a:r>
              <a:rPr lang="en-US" sz="2400" dirty="0" err="1" smtClean="0"/>
              <a:t>aluminijum</a:t>
            </a:r>
            <a:r>
              <a:rPr lang="sr-Latn-C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postupcima</a:t>
            </a:r>
            <a:r>
              <a:rPr lang="en-US" sz="2400" dirty="0" smtClean="0"/>
              <a:t> REL </a:t>
            </a:r>
            <a:r>
              <a:rPr lang="en-US" sz="2400" dirty="0" err="1" smtClean="0"/>
              <a:t>i</a:t>
            </a:r>
            <a:r>
              <a:rPr lang="en-US" sz="2400" dirty="0" smtClean="0"/>
              <a:t> MIG,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razbijanja</a:t>
            </a:r>
            <a:r>
              <a:rPr lang="en-US" sz="2400" dirty="0" smtClean="0"/>
              <a:t> </a:t>
            </a:r>
            <a:r>
              <a:rPr lang="en-US" sz="2400" dirty="0" err="1" smtClean="0"/>
              <a:t>oksida</a:t>
            </a:r>
            <a:r>
              <a:rPr lang="en-US" sz="2400" dirty="0" smtClean="0"/>
              <a:t>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endParaRPr lang="sr-Latn-CS" sz="2400" dirty="0" smtClean="0"/>
          </a:p>
          <a:p>
            <a:endParaRPr lang="sr-Latn-C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884"/>
          <a:stretch>
            <a:fillRect/>
          </a:stretch>
        </p:blipFill>
        <p:spPr bwMode="auto">
          <a:xfrm rot="-60000">
            <a:off x="454722" y="1565926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5141906" y="2091958"/>
            <a:ext cx="3981286" cy="2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2133600" y="3200400"/>
            <a:ext cx="457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Prenos metala sa elektrode na osnovni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</a:t>
            </a:r>
            <a:r>
              <a:rPr lang="sr-Latn-CS" sz="2800" dirty="0" smtClean="0"/>
              <a:t>: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Krupne</a:t>
            </a:r>
            <a:r>
              <a:rPr lang="en-US" sz="2800" dirty="0" smtClean="0"/>
              <a:t> </a:t>
            </a:r>
            <a:r>
              <a:rPr lang="en-US" sz="2800" dirty="0" err="1" smtClean="0"/>
              <a:t>kapi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 do 100 A)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Sitne</a:t>
            </a:r>
            <a:r>
              <a:rPr lang="en-US" sz="2800" dirty="0" smtClean="0"/>
              <a:t> </a:t>
            </a:r>
            <a:r>
              <a:rPr lang="en-US" sz="2800" dirty="0" err="1" smtClean="0"/>
              <a:t>kapi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z</a:t>
            </a:r>
            <a:r>
              <a:rPr lang="en-US" sz="2800" dirty="0" smtClean="0"/>
              <a:t> </a:t>
            </a:r>
            <a:r>
              <a:rPr lang="en-US" sz="2800" dirty="0" err="1" smtClean="0"/>
              <a:t>preko</a:t>
            </a:r>
            <a:r>
              <a:rPr lang="en-US" sz="2800" dirty="0" smtClean="0"/>
              <a:t> 100 A)</a:t>
            </a:r>
            <a:endParaRPr lang="sr-Latn-C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0000">
            <a:off x="77211" y="4236116"/>
            <a:ext cx="5192470" cy="255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3677" b="1711"/>
          <a:stretch>
            <a:fillRect/>
          </a:stretch>
        </p:blipFill>
        <p:spPr bwMode="auto">
          <a:xfrm rot="120000">
            <a:off x="648075" y="1856100"/>
            <a:ext cx="4267260" cy="233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 r="771"/>
          <a:stretch>
            <a:fillRect/>
          </a:stretch>
        </p:blipFill>
        <p:spPr bwMode="auto">
          <a:xfrm rot="120000">
            <a:off x="5764374" y="3909557"/>
            <a:ext cx="3330205" cy="289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86400" y="2514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Zavarivanje u zaštitnom gasu</a:t>
            </a:r>
            <a:endParaRPr lang="sr-Latn-C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 smtClean="0"/>
              <a:t>Ručno – elektrolučno i pod praškom</a:t>
            </a:r>
            <a:endParaRPr lang="sr-Latn-CS" sz="2000" b="1" dirty="0"/>
          </a:p>
        </p:txBody>
      </p:sp>
      <p:sp>
        <p:nvSpPr>
          <p:cNvPr id="11" name="Down Arrow 10"/>
          <p:cNvSpPr/>
          <p:nvPr/>
        </p:nvSpPr>
        <p:spPr>
          <a:xfrm>
            <a:off x="7543800" y="3505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Right Arrow 11"/>
          <p:cNvSpPr/>
          <p:nvPr/>
        </p:nvSpPr>
        <p:spPr>
          <a:xfrm>
            <a:off x="5029200" y="2819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3" name="Right Arrow 12"/>
          <p:cNvSpPr/>
          <p:nvPr/>
        </p:nvSpPr>
        <p:spPr>
          <a:xfrm rot="17757918">
            <a:off x="4430032" y="4066581"/>
            <a:ext cx="16565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439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TEHNOLOGIJA ZAVARIVANJA</vt:lpstr>
      <vt:lpstr>Fizički osnovi zavarivanja</vt:lpstr>
      <vt:lpstr>PowerPoint Presentation</vt:lpstr>
      <vt:lpstr>PowerPoint Presentation</vt:lpstr>
      <vt:lpstr>PowerPoint Presentation</vt:lpstr>
      <vt:lpstr>Zavarivački luk</vt:lpstr>
      <vt:lpstr>PowerPoint Presentation</vt:lpstr>
      <vt:lpstr>PowerPoint Presentation</vt:lpstr>
      <vt:lpstr>PowerPoint Presentation</vt:lpstr>
      <vt:lpstr>PowerPoint Presentation</vt:lpstr>
      <vt:lpstr>Čelici za zavarene konstrukcije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/>
  <cp:lastModifiedBy>Sebastian Baloš</cp:lastModifiedBy>
  <cp:revision>39</cp:revision>
  <dcterms:created xsi:type="dcterms:W3CDTF">2006-08-16T00:00:00Z</dcterms:created>
  <dcterms:modified xsi:type="dcterms:W3CDTF">2015-09-16T07:48:37Z</dcterms:modified>
</cp:coreProperties>
</file>